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8/4/2020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8/4/2020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mericanarchivist.org/doi/full/10.17723/0360-9081-81.1.9" TargetMode="External"/><Relationship Id="rId2" Type="http://schemas.openxmlformats.org/officeDocument/2006/relationships/hyperlink" Target="https://americanarchivist.org/doi/abs/10.17723/0360-9081-79.2.472" TargetMode="External"/><Relationship Id="rId1" Type="http://schemas.openxmlformats.org/officeDocument/2006/relationships/slideLayout" Target="../slideLayouts/slideLayout2.xml"/><Relationship Id="rId4" Type="http://schemas.openxmlformats.org/officeDocument/2006/relationships/hyperlink" Target="https://doi.org/10.29242/rli.2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38BCC-9BF5-41E7-8923-FF250867DC2A}"/>
              </a:ext>
            </a:extLst>
          </p:cNvPr>
          <p:cNvSpPr>
            <a:spLocks noGrp="1"/>
          </p:cNvSpPr>
          <p:nvPr>
            <p:ph type="ctrTitle"/>
          </p:nvPr>
        </p:nvSpPr>
        <p:spPr/>
        <p:txBody>
          <a:bodyPr/>
          <a:lstStyle/>
          <a:p>
            <a:r>
              <a:rPr lang="en-US" dirty="0"/>
              <a:t>Focus Session 1: Professional Identity</a:t>
            </a:r>
          </a:p>
        </p:txBody>
      </p:sp>
      <p:sp>
        <p:nvSpPr>
          <p:cNvPr id="3" name="Subtitle 2">
            <a:extLst>
              <a:ext uri="{FF2B5EF4-FFF2-40B4-BE49-F238E27FC236}">
                <a16:creationId xmlns:a16="http://schemas.microsoft.com/office/drawing/2014/main" id="{18D9F853-1FA4-423A-ABF8-C6664C644143}"/>
              </a:ext>
            </a:extLst>
          </p:cNvPr>
          <p:cNvSpPr>
            <a:spLocks noGrp="1"/>
          </p:cNvSpPr>
          <p:nvPr>
            <p:ph type="subTitle" idx="1"/>
          </p:nvPr>
        </p:nvSpPr>
        <p:spPr/>
        <p:txBody>
          <a:bodyPr/>
          <a:lstStyle/>
          <a:p>
            <a:r>
              <a:rPr lang="en-US" dirty="0"/>
              <a:t>Nance McGovern (Massachusetts Institute of Technology)</a:t>
            </a:r>
          </a:p>
        </p:txBody>
      </p:sp>
    </p:spTree>
    <p:extLst>
      <p:ext uri="{BB962C8B-B14F-4D97-AF65-F5344CB8AC3E}">
        <p14:creationId xmlns:p14="http://schemas.microsoft.com/office/powerpoint/2010/main" val="76867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A1E2-805F-47A9-9EE6-6EEF7FCADE84}"/>
              </a:ext>
            </a:extLst>
          </p:cNvPr>
          <p:cNvSpPr>
            <a:spLocks noGrp="1"/>
          </p:cNvSpPr>
          <p:nvPr>
            <p:ph type="title"/>
          </p:nvPr>
        </p:nvSpPr>
        <p:spPr/>
        <p:txBody>
          <a:bodyPr/>
          <a:lstStyle/>
          <a:p>
            <a:r>
              <a:rPr lang="en-US" dirty="0"/>
              <a:t>Building blocks for this session </a:t>
            </a:r>
          </a:p>
        </p:txBody>
      </p:sp>
      <p:sp>
        <p:nvSpPr>
          <p:cNvPr id="3" name="Content Placeholder 2">
            <a:extLst>
              <a:ext uri="{FF2B5EF4-FFF2-40B4-BE49-F238E27FC236}">
                <a16:creationId xmlns:a16="http://schemas.microsoft.com/office/drawing/2014/main" id="{57823EFD-D6C3-4C39-ACB0-E9FA68EBC594}"/>
              </a:ext>
            </a:extLst>
          </p:cNvPr>
          <p:cNvSpPr>
            <a:spLocks noGrp="1"/>
          </p:cNvSpPr>
          <p:nvPr>
            <p:ph idx="1"/>
          </p:nvPr>
        </p:nvSpPr>
        <p:spPr>
          <a:xfrm>
            <a:off x="3869268" y="864108"/>
            <a:ext cx="7896012" cy="5739892"/>
          </a:xfrm>
        </p:spPr>
        <p:txBody>
          <a:bodyPr>
            <a:noAutofit/>
          </a:bodyPr>
          <a:lstStyle/>
          <a:p>
            <a:r>
              <a:rPr lang="en-US" sz="2400" i="1" dirty="0"/>
              <a:t>Archives in Libraries: What Librarians and Archivists Need to Know to Work Together</a:t>
            </a:r>
            <a:r>
              <a:rPr lang="en-US" sz="2400" dirty="0"/>
              <a:t>, 2015 by  Jeannette A. Bastian, Megan </a:t>
            </a:r>
            <a:r>
              <a:rPr lang="en-US" sz="2400" dirty="0" err="1"/>
              <a:t>Sniffin-Marinoff</a:t>
            </a:r>
            <a:r>
              <a:rPr lang="en-US" sz="2400" dirty="0"/>
              <a:t>, Donna Webber </a:t>
            </a:r>
            <a:r>
              <a:rPr lang="en-US" dirty="0">
                <a:hlinkClick r:id="rId2"/>
              </a:rPr>
              <a:t>https://americanarchivist.org/doi/abs/10.17723/0360-9081-79.2.472</a:t>
            </a:r>
            <a:r>
              <a:rPr lang="en-US" dirty="0"/>
              <a:t> </a:t>
            </a:r>
            <a:endParaRPr lang="en-US" sz="2400" dirty="0"/>
          </a:p>
          <a:p>
            <a:r>
              <a:rPr lang="en-US" sz="2400" dirty="0"/>
              <a:t>"Archives, History, and Technology: Prologue and Possibilities for SAA and the Archival Community,”  </a:t>
            </a:r>
            <a:r>
              <a:rPr lang="en-US" sz="2400" i="1" dirty="0"/>
              <a:t>American Archivist</a:t>
            </a:r>
            <a:r>
              <a:rPr lang="en-US" sz="2400" dirty="0"/>
              <a:t>, Chicago: Society of American Archivists, Spring 2018. </a:t>
            </a:r>
            <a:r>
              <a:rPr lang="en-US" u="sng" dirty="0">
                <a:hlinkClick r:id="rId3"/>
              </a:rPr>
              <a:t>https://americanarchivist.org/doi/full/10.17723/0360-9081-81.1.9</a:t>
            </a:r>
            <a:endParaRPr lang="en-US" dirty="0"/>
          </a:p>
          <a:p>
            <a:r>
              <a:rPr lang="en-US" sz="2400" dirty="0"/>
              <a:t>“Radical Collaboration,” guest editor for issue devoted to radical collaboration, contributor: “Radical Collaboration and Research Data Management: An Introduction,” “Radical Collaboration: An Archival View,” and “Forward Together” in </a:t>
            </a:r>
            <a:r>
              <a:rPr lang="en-US" sz="2400" i="1" dirty="0"/>
              <a:t>Research Library Issues</a:t>
            </a:r>
            <a:r>
              <a:rPr lang="en-US" sz="2400" dirty="0"/>
              <a:t>, no. 296 (2018) </a:t>
            </a:r>
            <a:r>
              <a:rPr lang="en-US" u="sng" dirty="0">
                <a:hlinkClick r:id="rId4"/>
              </a:rPr>
              <a:t>https://doi.org/10.29242/rli.296</a:t>
            </a:r>
            <a:r>
              <a:rPr lang="en-US" dirty="0"/>
              <a:t> </a:t>
            </a:r>
          </a:p>
          <a:p>
            <a:r>
              <a:rPr lang="en-US" sz="2400" dirty="0"/>
              <a:t>Radical Collaboration session at SAA 2019 Research Forum </a:t>
            </a:r>
          </a:p>
        </p:txBody>
      </p:sp>
    </p:spTree>
    <p:extLst>
      <p:ext uri="{BB962C8B-B14F-4D97-AF65-F5344CB8AC3E}">
        <p14:creationId xmlns:p14="http://schemas.microsoft.com/office/powerpoint/2010/main" val="149953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AF29-D318-4587-AA08-655C1E8139A9}"/>
              </a:ext>
            </a:extLst>
          </p:cNvPr>
          <p:cNvSpPr>
            <a:spLocks noGrp="1"/>
          </p:cNvSpPr>
          <p:nvPr>
            <p:ph type="title"/>
          </p:nvPr>
        </p:nvSpPr>
        <p:spPr/>
        <p:txBody>
          <a:bodyPr/>
          <a:lstStyle/>
          <a:p>
            <a:r>
              <a:rPr lang="en-US" dirty="0"/>
              <a:t>Professional identity awareness</a:t>
            </a:r>
          </a:p>
        </p:txBody>
      </p:sp>
      <p:sp>
        <p:nvSpPr>
          <p:cNvPr id="3" name="Content Placeholder 2">
            <a:extLst>
              <a:ext uri="{FF2B5EF4-FFF2-40B4-BE49-F238E27FC236}">
                <a16:creationId xmlns:a16="http://schemas.microsoft.com/office/drawing/2014/main" id="{8F18AAE4-11A7-4105-A15A-5A1AB0BCE851}"/>
              </a:ext>
            </a:extLst>
          </p:cNvPr>
          <p:cNvSpPr>
            <a:spLocks noGrp="1"/>
          </p:cNvSpPr>
          <p:nvPr>
            <p:ph idx="1"/>
          </p:nvPr>
        </p:nvSpPr>
        <p:spPr/>
        <p:txBody>
          <a:bodyPr/>
          <a:lstStyle/>
          <a:p>
            <a:pPr marL="0" indent="0">
              <a:buNone/>
            </a:pPr>
            <a:r>
              <a:rPr lang="en-US" sz="2800" dirty="0"/>
              <a:t>In professional and work contexts, it is (now) a reasonable expectation for professional identity to be part of our understanding of inclusion so when someone shares their professional identity we should acknowledge and honor that with established norms like using the words as shared, remembering to use the words, remembering to be inclusive across professions (who’s at the table?), and so on.</a:t>
            </a:r>
          </a:p>
          <a:p>
            <a:pPr marL="0" indent="0">
              <a:buNone/>
            </a:pPr>
            <a:endParaRPr lang="en-US" sz="2800" dirty="0"/>
          </a:p>
          <a:p>
            <a:pPr marL="0" indent="0">
              <a:buNone/>
            </a:pPr>
            <a:r>
              <a:rPr lang="en-US" sz="2800" dirty="0"/>
              <a:t>Included on the climate survey we did that is discussed in presentation 3 of this session</a:t>
            </a:r>
          </a:p>
          <a:p>
            <a:endParaRPr lang="en-US" dirty="0"/>
          </a:p>
        </p:txBody>
      </p:sp>
    </p:spTree>
    <p:extLst>
      <p:ext uri="{BB962C8B-B14F-4D97-AF65-F5344CB8AC3E}">
        <p14:creationId xmlns:p14="http://schemas.microsoft.com/office/powerpoint/2010/main" val="322789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1111-AFCB-4898-936D-D097EE04E0A2}"/>
              </a:ext>
            </a:extLst>
          </p:cNvPr>
          <p:cNvSpPr>
            <a:spLocks noGrp="1"/>
          </p:cNvSpPr>
          <p:nvPr>
            <p:ph type="title"/>
          </p:nvPr>
        </p:nvSpPr>
        <p:spPr/>
        <p:txBody>
          <a:bodyPr/>
          <a:lstStyle/>
          <a:p>
            <a:r>
              <a:rPr lang="en-US" dirty="0"/>
              <a:t>Exploring professional identity for archivists</a:t>
            </a:r>
          </a:p>
        </p:txBody>
      </p:sp>
      <p:sp>
        <p:nvSpPr>
          <p:cNvPr id="3" name="Content Placeholder 2">
            <a:extLst>
              <a:ext uri="{FF2B5EF4-FFF2-40B4-BE49-F238E27FC236}">
                <a16:creationId xmlns:a16="http://schemas.microsoft.com/office/drawing/2014/main" id="{06586AAF-37B3-44F2-AF1A-DF177D0CA485}"/>
              </a:ext>
            </a:extLst>
          </p:cNvPr>
          <p:cNvSpPr>
            <a:spLocks noGrp="1"/>
          </p:cNvSpPr>
          <p:nvPr>
            <p:ph idx="1"/>
          </p:nvPr>
        </p:nvSpPr>
        <p:spPr/>
        <p:txBody>
          <a:bodyPr/>
          <a:lstStyle/>
          <a:p>
            <a:pPr marL="0" indent="0">
              <a:buNone/>
            </a:pPr>
            <a:r>
              <a:rPr lang="en-US" sz="2400" dirty="0"/>
              <a:t>Three presentations:</a:t>
            </a:r>
          </a:p>
          <a:p>
            <a:r>
              <a:rPr lang="en-US" sz="2400" dirty="0"/>
              <a:t>Reappraising Our Professional Identity: Addressing the Knowledge Gap with Tenure and Promotion for Academic Archivists</a:t>
            </a:r>
          </a:p>
          <a:p>
            <a:r>
              <a:rPr lang="en-US" sz="2400" dirty="0"/>
              <a:t>Perspectives on Precarity: A Multifaceted Look at the Status of Project Archivists</a:t>
            </a:r>
          </a:p>
          <a:p>
            <a:r>
              <a:rPr lang="en-US" sz="2400" dirty="0"/>
              <a:t>“My employer does not have a job title for archivist:” A Climate Survey of Professional Identity, Change, and Perception within the Archival Field</a:t>
            </a:r>
          </a:p>
          <a:p>
            <a:pPr marL="0" indent="0">
              <a:buNone/>
            </a:pPr>
            <a:r>
              <a:rPr lang="en-US" sz="2400" dirty="0"/>
              <a:t>One poster:</a:t>
            </a:r>
          </a:p>
          <a:p>
            <a:r>
              <a:rPr lang="en-US" sz="2400" dirty="0">
                <a:solidFill>
                  <a:schemeClr val="tx2"/>
                </a:solidFill>
              </a:rPr>
              <a:t>P3. Cross Functional Collaboration: The Placement of Archival Processing in ARL Libraries</a:t>
            </a:r>
          </a:p>
          <a:p>
            <a:endParaRPr lang="en-US" dirty="0"/>
          </a:p>
        </p:txBody>
      </p:sp>
    </p:spTree>
    <p:extLst>
      <p:ext uri="{BB962C8B-B14F-4D97-AF65-F5344CB8AC3E}">
        <p14:creationId xmlns:p14="http://schemas.microsoft.com/office/powerpoint/2010/main" val="5581152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35</TotalTime>
  <Words>338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Focus Session 1: Professional Identity</vt:lpstr>
      <vt:lpstr>Building blocks for this session </vt:lpstr>
      <vt:lpstr>Professional identity awareness</vt:lpstr>
      <vt:lpstr>Exploring professional identity for archivists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Session 1: Professional Identity</dc:title>
  <dc:creator>Nancy Y McGovern</dc:creator>
  <cp:lastModifiedBy>Nancy Y McGovern</cp:lastModifiedBy>
  <cp:revision>4</cp:revision>
  <dcterms:created xsi:type="dcterms:W3CDTF">2020-08-05T03:03:53Z</dcterms:created>
  <dcterms:modified xsi:type="dcterms:W3CDTF">2020-08-05T03:39:00Z</dcterms:modified>
</cp:coreProperties>
</file>